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Montserrat Black"/>
      <p:bold r:id="rId30"/>
      <p:boldItalic r:id="rId31"/>
    </p:embeddedFont>
    <p:embeddedFont>
      <p:font typeface="Montserrat Medium"/>
      <p:regular r:id="rId32"/>
      <p:bold r:id="rId33"/>
      <p:italic r:id="rId34"/>
      <p:boldItalic r:id="rId35"/>
    </p:embeddedFont>
    <p:embeddedFont>
      <p:font typeface="Montserrat ExtraLight"/>
      <p:regular r:id="rId36"/>
      <p:bold r:id="rId37"/>
      <p:italic r:id="rId38"/>
      <p:boldItalic r:id="rId39"/>
    </p:embeddedFont>
    <p:embeddedFont>
      <p:font typeface="Montserrat ExtraBold"/>
      <p:bold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Bold-bold.fntdata"/><Relationship Id="rId20" Type="http://schemas.openxmlformats.org/officeDocument/2006/relationships/slide" Target="slides/slide16.xml"/><Relationship Id="rId41" Type="http://schemas.openxmlformats.org/officeDocument/2006/relationships/font" Target="fonts/MontserratExtraBold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1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Black-boldItalic.fntdata"/><Relationship Id="rId30" Type="http://schemas.openxmlformats.org/officeDocument/2006/relationships/font" Target="fonts/MontserratBlack-bold.fntdata"/><Relationship Id="rId11" Type="http://schemas.openxmlformats.org/officeDocument/2006/relationships/slide" Target="slides/slide7.xml"/><Relationship Id="rId33" Type="http://schemas.openxmlformats.org/officeDocument/2006/relationships/font" Target="fonts/MontserratMedium-bold.fntdata"/><Relationship Id="rId10" Type="http://schemas.openxmlformats.org/officeDocument/2006/relationships/slide" Target="slides/slide6.xml"/><Relationship Id="rId32" Type="http://schemas.openxmlformats.org/officeDocument/2006/relationships/font" Target="fonts/MontserratMedium-regular.fntdata"/><Relationship Id="rId13" Type="http://schemas.openxmlformats.org/officeDocument/2006/relationships/slide" Target="slides/slide9.xml"/><Relationship Id="rId35" Type="http://schemas.openxmlformats.org/officeDocument/2006/relationships/font" Target="fonts/MontserratMedium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Medium-italic.fntdata"/><Relationship Id="rId15" Type="http://schemas.openxmlformats.org/officeDocument/2006/relationships/slide" Target="slides/slide11.xml"/><Relationship Id="rId37" Type="http://schemas.openxmlformats.org/officeDocument/2006/relationships/font" Target="fonts/MontserratExtraLight-bold.fntdata"/><Relationship Id="rId14" Type="http://schemas.openxmlformats.org/officeDocument/2006/relationships/slide" Target="slides/slide10.xml"/><Relationship Id="rId36" Type="http://schemas.openxmlformats.org/officeDocument/2006/relationships/font" Target="fonts/MontserratExtraLight-regular.fntdata"/><Relationship Id="rId17" Type="http://schemas.openxmlformats.org/officeDocument/2006/relationships/slide" Target="slides/slide13.xml"/><Relationship Id="rId39" Type="http://schemas.openxmlformats.org/officeDocument/2006/relationships/font" Target="fonts/MontserratExtraLight-boldItalic.fntdata"/><Relationship Id="rId16" Type="http://schemas.openxmlformats.org/officeDocument/2006/relationships/slide" Target="slides/slide12.xml"/><Relationship Id="rId38" Type="http://schemas.openxmlformats.org/officeDocument/2006/relationships/font" Target="fonts/MontserratExtraLight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2902334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2902334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84025935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484025935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84025935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484025935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84025935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84025935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84025935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484025935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84025935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484025935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484025935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484025935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84025935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484025935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84025935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84025935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f9262ee2f_0_26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f9262ee2f_0_26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850598c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4850598c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f9262ee2f_0_26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f9262ee2f_0_26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f9262ee2f_0_26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f9262ee2f_0_26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29023341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2902334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f9262ee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f9262ee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f9262ee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f9262ee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f9262ee2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f9262ee2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f9262ee2f_0_26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f9262ee2f_0_26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freepik.com/free-photo/low-angle-man-with-virtual-reality-simulator_7136709.htm" TargetMode="External"/><Relationship Id="rId4" Type="http://schemas.openxmlformats.org/officeDocument/2006/relationships/hyperlink" Target="https://github.com/deepset-ai/haystack" TargetMode="External"/><Relationship Id="rId9" Type="http://schemas.openxmlformats.org/officeDocument/2006/relationships/image" Target="../media/image7.png"/><Relationship Id="rId5" Type="http://schemas.openxmlformats.org/officeDocument/2006/relationships/hyperlink" Target="https://huggingface.co/models?pipeline_tag=question-answering&amp;sort=downloads" TargetMode="External"/><Relationship Id="rId6" Type="http://schemas.openxmlformats.org/officeDocument/2006/relationships/hyperlink" Target="https://www.freepik.com/free-photo/motherboard-with-optical-fiber-cables_5265876.htm" TargetMode="External"/><Relationship Id="rId7" Type="http://schemas.openxmlformats.org/officeDocument/2006/relationships/hyperlink" Target="https://www.deepset.ai/models" TargetMode="External"/><Relationship Id="rId8" Type="http://schemas.openxmlformats.org/officeDocument/2006/relationships/image" Target="../media/image36.png"/><Relationship Id="rId11" Type="http://schemas.openxmlformats.org/officeDocument/2006/relationships/image" Target="../media/image22.png"/><Relationship Id="rId10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4182875" y="680750"/>
            <a:ext cx="4541100" cy="26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Beyond the Surface: Developing AI Models for Deep Contextual Understanding</a:t>
            </a:r>
            <a:r>
              <a:rPr lang="en" sz="3000"/>
              <a:t>!</a:t>
            </a:r>
            <a:endParaRPr sz="3000"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4326475" y="4344075"/>
            <a:ext cx="39402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201923196 - Pardinov Firdavs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201923250 - Kobilov Ilkhomjon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4</a:t>
            </a:r>
            <a:endParaRPr/>
          </a:p>
        </p:txBody>
      </p:sp>
      <p:cxnSp>
        <p:nvCxnSpPr>
          <p:cNvPr id="160" name="Google Shape;160;p36"/>
          <p:cNvCxnSpPr/>
          <p:nvPr/>
        </p:nvCxnSpPr>
        <p:spPr>
          <a:xfrm>
            <a:off x="4915075" y="43440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61" name="Google Shape;161;p36"/>
          <p:cNvSpPr txBox="1"/>
          <p:nvPr>
            <p:ph type="ctrTitle"/>
          </p:nvPr>
        </p:nvSpPr>
        <p:spPr>
          <a:xfrm>
            <a:off x="4666225" y="3825050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Montserrat ExtraLight"/>
                <a:ea typeface="Montserrat ExtraLight"/>
                <a:cs typeface="Montserrat ExtraLight"/>
                <a:sym typeface="Montserrat ExtraLight"/>
              </a:rPr>
              <a:t>Advisor Professor: Tayara Hilal</a:t>
            </a:r>
            <a:endParaRPr b="0" sz="16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/>
          <p:nvPr>
            <p:ph type="title"/>
          </p:nvPr>
        </p:nvSpPr>
        <p:spPr>
          <a:xfrm>
            <a:off x="1070100" y="727425"/>
            <a:ext cx="7003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Haystack</a:t>
            </a:r>
            <a:endParaRPr/>
          </a:p>
        </p:txBody>
      </p:sp>
      <p:sp>
        <p:nvSpPr>
          <p:cNvPr id="249" name="Google Shape;249;p45"/>
          <p:cNvSpPr txBox="1"/>
          <p:nvPr/>
        </p:nvSpPr>
        <p:spPr>
          <a:xfrm>
            <a:off x="1196700" y="1534925"/>
            <a:ext cx="6750600" cy="615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pip install --upgrade pip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pip install farm-haystack[colab]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45"/>
          <p:cNvSpPr txBox="1"/>
          <p:nvPr/>
        </p:nvSpPr>
        <p:spPr>
          <a:xfrm>
            <a:off x="1196700" y="3717225"/>
            <a:ext cx="6750600" cy="8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from haystack.document_stores import InMemoryDocumentStore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document_store = InMemoryDocumentStore(use_bm25=True)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45"/>
          <p:cNvSpPr txBox="1"/>
          <p:nvPr>
            <p:ph type="title"/>
          </p:nvPr>
        </p:nvSpPr>
        <p:spPr>
          <a:xfrm>
            <a:off x="1070100" y="2720625"/>
            <a:ext cx="7003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Initialize the Document Store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6"/>
          <p:cNvSpPr txBox="1"/>
          <p:nvPr>
            <p:ph type="title"/>
          </p:nvPr>
        </p:nvSpPr>
        <p:spPr>
          <a:xfrm>
            <a:off x="1070100" y="145000"/>
            <a:ext cx="7003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the Documents</a:t>
            </a:r>
            <a:endParaRPr/>
          </a:p>
        </p:txBody>
      </p:sp>
      <p:sp>
        <p:nvSpPr>
          <p:cNvPr id="257" name="Google Shape;257;p46"/>
          <p:cNvSpPr txBox="1"/>
          <p:nvPr/>
        </p:nvSpPr>
        <p:spPr>
          <a:xfrm>
            <a:off x="1196700" y="868713"/>
            <a:ext cx="6750600" cy="1908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from haystack.utils import fetch_archive_from_http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doc_dir = "data/build_your_first_question_answering_system"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fetch_archive_from_http(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url="https://s3.eu-central-1.amazonaws.com/deepset.ai-farm-qa/datasets/documents/wiki_gameofthrones_txt1.zip",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output_dir=doc_dir)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46"/>
          <p:cNvSpPr txBox="1"/>
          <p:nvPr/>
        </p:nvSpPr>
        <p:spPr>
          <a:xfrm>
            <a:off x="1196700" y="3149925"/>
            <a:ext cx="6750600" cy="147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import os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from haystack.pipelines.standard_pipelines import TextIndexingPipeline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files_to_index = [doc_dir + "/" + f for f in os.listdir(doc_dir)]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indexing_pipeline = TextIndexingPipeline(document_store)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indexing_pipeline.run_batch(file_paths=files_to_index)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7"/>
          <p:cNvSpPr txBox="1"/>
          <p:nvPr>
            <p:ph type="title"/>
          </p:nvPr>
        </p:nvSpPr>
        <p:spPr>
          <a:xfrm>
            <a:off x="1070100" y="2470975"/>
            <a:ext cx="7003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Initialize the Reader</a:t>
            </a:r>
            <a:endParaRPr/>
          </a:p>
        </p:txBody>
      </p:sp>
      <p:sp>
        <p:nvSpPr>
          <p:cNvPr id="264" name="Google Shape;264;p47"/>
          <p:cNvSpPr txBox="1"/>
          <p:nvPr/>
        </p:nvSpPr>
        <p:spPr>
          <a:xfrm>
            <a:off x="772350" y="3283250"/>
            <a:ext cx="7599300" cy="104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from haystack.nodes import FARMReader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reader =FARMReader(model_name_or_path="deepset/roberta-base-squad2", use_gpu=True)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47"/>
          <p:cNvSpPr txBox="1"/>
          <p:nvPr/>
        </p:nvSpPr>
        <p:spPr>
          <a:xfrm>
            <a:off x="1196700" y="1311900"/>
            <a:ext cx="6750600" cy="8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from haystack.nodes import BM25Retriever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retriever = BM25Retriever(document_store=document_store)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47"/>
          <p:cNvSpPr txBox="1"/>
          <p:nvPr>
            <p:ph type="title"/>
          </p:nvPr>
        </p:nvSpPr>
        <p:spPr>
          <a:xfrm>
            <a:off x="1070100" y="610300"/>
            <a:ext cx="7003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Initialize the Retriever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>
            <p:ph type="title"/>
          </p:nvPr>
        </p:nvSpPr>
        <p:spPr>
          <a:xfrm>
            <a:off x="1070100" y="2470975"/>
            <a:ext cx="7003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a question</a:t>
            </a:r>
            <a:endParaRPr/>
          </a:p>
        </p:txBody>
      </p:sp>
      <p:sp>
        <p:nvSpPr>
          <p:cNvPr id="272" name="Google Shape;272;p48"/>
          <p:cNvSpPr txBox="1"/>
          <p:nvPr/>
        </p:nvSpPr>
        <p:spPr>
          <a:xfrm>
            <a:off x="772350" y="3283250"/>
            <a:ext cx="7599300" cy="169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prediction = pipe.run(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query="Who is the father of Arya Stark?",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params={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"Retriever": {"top_k": 10},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"Reader": {"top_k": 5}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}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48"/>
          <p:cNvSpPr txBox="1"/>
          <p:nvPr/>
        </p:nvSpPr>
        <p:spPr>
          <a:xfrm>
            <a:off x="1196700" y="1311900"/>
            <a:ext cx="6750600" cy="8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from haystack.pipelines import ExtractiveQAPipeline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pipe = ExtractiveQAPipeline(reader, retriever)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48"/>
          <p:cNvSpPr txBox="1"/>
          <p:nvPr>
            <p:ph type="title"/>
          </p:nvPr>
        </p:nvSpPr>
        <p:spPr>
          <a:xfrm>
            <a:off x="1070100" y="610300"/>
            <a:ext cx="7003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Pipeline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9"/>
          <p:cNvSpPr txBox="1"/>
          <p:nvPr>
            <p:ph type="title"/>
          </p:nvPr>
        </p:nvSpPr>
        <p:spPr>
          <a:xfrm>
            <a:off x="1070100" y="111075"/>
            <a:ext cx="7003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80" name="Google Shape;2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3050"/>
            <a:ext cx="8839202" cy="31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725" y="1066800"/>
            <a:ext cx="6181725" cy="39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0"/>
          <p:cNvSpPr txBox="1"/>
          <p:nvPr>
            <p:ph type="title"/>
          </p:nvPr>
        </p:nvSpPr>
        <p:spPr>
          <a:xfrm>
            <a:off x="1070100" y="111075"/>
            <a:ext cx="7003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expectations from QA Models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3"/>
          <p:cNvSpPr txBox="1"/>
          <p:nvPr>
            <p:ph type="title"/>
          </p:nvPr>
        </p:nvSpPr>
        <p:spPr>
          <a:xfrm>
            <a:off x="938500" y="445025"/>
            <a:ext cx="6274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of Generative QA Models</a:t>
            </a:r>
            <a:endParaRPr/>
          </a:p>
        </p:txBody>
      </p:sp>
      <p:sp>
        <p:nvSpPr>
          <p:cNvPr id="300" name="Google Shape;300;p53"/>
          <p:cNvSpPr txBox="1"/>
          <p:nvPr>
            <p:ph idx="2" type="title"/>
          </p:nvPr>
        </p:nvSpPr>
        <p:spPr>
          <a:xfrm>
            <a:off x="1098938" y="20297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Search System</a:t>
            </a:r>
            <a:endParaRPr/>
          </a:p>
        </p:txBody>
      </p:sp>
      <p:sp>
        <p:nvSpPr>
          <p:cNvPr id="301" name="Google Shape;301;p53"/>
          <p:cNvSpPr txBox="1"/>
          <p:nvPr>
            <p:ph idx="3" type="title"/>
          </p:nvPr>
        </p:nvSpPr>
        <p:spPr>
          <a:xfrm>
            <a:off x="1043888" y="36919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Answering</a:t>
            </a:r>
            <a:endParaRPr/>
          </a:p>
        </p:txBody>
      </p:sp>
      <p:sp>
        <p:nvSpPr>
          <p:cNvPr id="302" name="Google Shape;302;p53"/>
          <p:cNvSpPr txBox="1"/>
          <p:nvPr>
            <p:ph idx="5" type="title"/>
          </p:nvPr>
        </p:nvSpPr>
        <p:spPr>
          <a:xfrm>
            <a:off x="5078163" y="20297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Extractor</a:t>
            </a:r>
            <a:endParaRPr/>
          </a:p>
        </p:txBody>
      </p:sp>
      <p:sp>
        <p:nvSpPr>
          <p:cNvPr id="303" name="Google Shape;303;p53"/>
          <p:cNvSpPr txBox="1"/>
          <p:nvPr>
            <p:ph idx="7" type="title"/>
          </p:nvPr>
        </p:nvSpPr>
        <p:spPr>
          <a:xfrm>
            <a:off x="5078163" y="36919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Reasoning &amp; Problem solving</a:t>
            </a:r>
            <a:endParaRPr/>
          </a:p>
        </p:txBody>
      </p:sp>
      <p:cxnSp>
        <p:nvCxnSpPr>
          <p:cNvPr id="304" name="Google Shape;304;p53"/>
          <p:cNvCxnSpPr/>
          <p:nvPr/>
        </p:nvCxnSpPr>
        <p:spPr>
          <a:xfrm flipH="1" rot="10800000">
            <a:off x="1026200" y="401722"/>
            <a:ext cx="5870400" cy="1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305" name="Google Shape;305;p53"/>
          <p:cNvCxnSpPr/>
          <p:nvPr/>
        </p:nvCxnSpPr>
        <p:spPr>
          <a:xfrm>
            <a:off x="1348500" y="3048622"/>
            <a:ext cx="644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306" name="Google Shape;306;p53"/>
          <p:cNvCxnSpPr/>
          <p:nvPr/>
        </p:nvCxnSpPr>
        <p:spPr>
          <a:xfrm>
            <a:off x="4572000" y="1566172"/>
            <a:ext cx="0" cy="2964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4"/>
          <p:cNvSpPr/>
          <p:nvPr/>
        </p:nvSpPr>
        <p:spPr>
          <a:xfrm>
            <a:off x="779525" y="2549575"/>
            <a:ext cx="2276400" cy="214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4"/>
          <p:cNvSpPr/>
          <p:nvPr/>
        </p:nvSpPr>
        <p:spPr>
          <a:xfrm>
            <a:off x="3432600" y="990275"/>
            <a:ext cx="2276400" cy="214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4"/>
          <p:cNvSpPr/>
          <p:nvPr/>
        </p:nvSpPr>
        <p:spPr>
          <a:xfrm>
            <a:off x="6159125" y="2549575"/>
            <a:ext cx="2276400" cy="2143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4"/>
          <p:cNvSpPr txBox="1"/>
          <p:nvPr>
            <p:ph idx="4" type="title"/>
          </p:nvPr>
        </p:nvSpPr>
        <p:spPr>
          <a:xfrm>
            <a:off x="953625" y="445025"/>
            <a:ext cx="35613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 of QA models</a:t>
            </a:r>
            <a:endParaRPr/>
          </a:p>
        </p:txBody>
      </p:sp>
      <p:cxnSp>
        <p:nvCxnSpPr>
          <p:cNvPr id="315" name="Google Shape;315;p54"/>
          <p:cNvCxnSpPr/>
          <p:nvPr/>
        </p:nvCxnSpPr>
        <p:spPr>
          <a:xfrm>
            <a:off x="1041375" y="414125"/>
            <a:ext cx="2415300" cy="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16" name="Google Shape;316;p54"/>
          <p:cNvSpPr txBox="1"/>
          <p:nvPr>
            <p:ph type="title"/>
          </p:nvPr>
        </p:nvSpPr>
        <p:spPr>
          <a:xfrm>
            <a:off x="3240000" y="1880750"/>
            <a:ext cx="2661600" cy="6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Innaccurate and misleading information</a:t>
            </a:r>
            <a:endParaRPr/>
          </a:p>
        </p:txBody>
      </p:sp>
      <p:sp>
        <p:nvSpPr>
          <p:cNvPr id="317" name="Google Shape;317;p54"/>
          <p:cNvSpPr txBox="1"/>
          <p:nvPr>
            <p:ph idx="2" type="title"/>
          </p:nvPr>
        </p:nvSpPr>
        <p:spPr>
          <a:xfrm>
            <a:off x="523775" y="3576475"/>
            <a:ext cx="2787900" cy="6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 and </a:t>
            </a:r>
            <a:r>
              <a:rPr lang="en"/>
              <a:t>vulnerability</a:t>
            </a:r>
            <a:r>
              <a:rPr lang="en"/>
              <a:t> scanners</a:t>
            </a:r>
            <a:endParaRPr/>
          </a:p>
        </p:txBody>
      </p:sp>
      <p:cxnSp>
        <p:nvCxnSpPr>
          <p:cNvPr id="318" name="Google Shape;318;p54"/>
          <p:cNvCxnSpPr/>
          <p:nvPr/>
        </p:nvCxnSpPr>
        <p:spPr>
          <a:xfrm>
            <a:off x="2570100" y="2061873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319" name="Google Shape;319;p54"/>
          <p:cNvCxnSpPr/>
          <p:nvPr/>
        </p:nvCxnSpPr>
        <p:spPr>
          <a:xfrm>
            <a:off x="119850" y="3621173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20" name="Google Shape;320;p54"/>
          <p:cNvSpPr txBox="1"/>
          <p:nvPr>
            <p:ph idx="2" type="title"/>
          </p:nvPr>
        </p:nvSpPr>
        <p:spPr>
          <a:xfrm>
            <a:off x="5595575" y="3186750"/>
            <a:ext cx="3403500" cy="6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force DROP</a:t>
            </a:r>
            <a:endParaRPr/>
          </a:p>
        </p:txBody>
      </p:sp>
      <p:cxnSp>
        <p:nvCxnSpPr>
          <p:cNvPr id="321" name="Google Shape;321;p54"/>
          <p:cNvCxnSpPr/>
          <p:nvPr/>
        </p:nvCxnSpPr>
        <p:spPr>
          <a:xfrm>
            <a:off x="5480400" y="3621173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we will cover in this presentation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Quick review of the last Presentation about </a:t>
            </a:r>
            <a:r>
              <a:rPr b="1" lang="en"/>
              <a:t>Chatbots</a:t>
            </a:r>
            <a:r>
              <a:rPr lang="en"/>
              <a:t>, </a:t>
            </a:r>
            <a:r>
              <a:rPr b="1" lang="en"/>
              <a:t>NLPs </a:t>
            </a:r>
            <a:r>
              <a:rPr lang="en"/>
              <a:t>and </a:t>
            </a:r>
            <a:r>
              <a:rPr b="1" lang="en"/>
              <a:t>Machine Learning</a:t>
            </a:r>
            <a:endParaRPr b="1"/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Haystack, Huggingface and Roberta QA</a:t>
            </a:r>
            <a:endParaRPr/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Challenges in implementation of Roberta</a:t>
            </a:r>
            <a:endParaRPr/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Code review of Roberta QA in Python</a:t>
            </a:r>
            <a:endParaRPr/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Future expectations from Question-Answering models</a:t>
            </a:r>
            <a:endParaRPr/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Risk related to Machine learning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37"/>
          <p:cNvCxnSpPr/>
          <p:nvPr/>
        </p:nvCxnSpPr>
        <p:spPr>
          <a:xfrm>
            <a:off x="1026200" y="414022"/>
            <a:ext cx="1818000" cy="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5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27" name="Google Shape;327;p55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are welcome</a:t>
            </a:r>
            <a:endParaRPr/>
          </a:p>
        </p:txBody>
      </p:sp>
      <p:cxnSp>
        <p:nvCxnSpPr>
          <p:cNvPr id="328" name="Google Shape;328;p55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6"/>
          <p:cNvSpPr txBox="1"/>
          <p:nvPr>
            <p:ph type="title"/>
          </p:nvPr>
        </p:nvSpPr>
        <p:spPr>
          <a:xfrm>
            <a:off x="915650" y="8552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34" name="Google Shape;334;p56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r>
              <a:rPr lang="en"/>
              <a:t>:</a:t>
            </a:r>
            <a:endParaRPr>
              <a:uFill>
                <a:noFill/>
              </a:uFill>
              <a:hlinkClick r:id="rId3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Haystack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Huggingface</a:t>
            </a:r>
            <a:endParaRPr>
              <a:uFill>
                <a:noFill/>
              </a:uFill>
              <a:hlinkClick r:id="rId6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Deepset</a:t>
            </a:r>
            <a:endParaRPr/>
          </a:p>
        </p:txBody>
      </p:sp>
      <p:cxnSp>
        <p:nvCxnSpPr>
          <p:cNvPr id="335" name="Google Shape;335;p56"/>
          <p:cNvCxnSpPr/>
          <p:nvPr/>
        </p:nvCxnSpPr>
        <p:spPr>
          <a:xfrm>
            <a:off x="915650" y="824222"/>
            <a:ext cx="2126700" cy="13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36" name="Google Shape;336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975" y="1634837"/>
            <a:ext cx="2539443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800000">
            <a:off x="2707177" y="1634837"/>
            <a:ext cx="1976586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45956" y="2620891"/>
            <a:ext cx="2939569" cy="6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5638" y="3541975"/>
            <a:ext cx="3800201" cy="878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4" name="Google Shape;174;p38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</a:t>
            </a:r>
            <a:endParaRPr/>
          </a:p>
        </p:txBody>
      </p:sp>
      <p:sp>
        <p:nvSpPr>
          <p:cNvPr id="175" name="Google Shape;175;p38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</a:t>
            </a:r>
            <a:r>
              <a:rPr lang="en"/>
              <a:t> Language Processing models will make QA models possible</a:t>
            </a:r>
            <a:endParaRPr/>
          </a:p>
        </p:txBody>
      </p:sp>
      <p:sp>
        <p:nvSpPr>
          <p:cNvPr id="176" name="Google Shape;176;p38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Chatbot</a:t>
            </a:r>
            <a:endParaRPr/>
          </a:p>
        </p:txBody>
      </p:sp>
      <p:sp>
        <p:nvSpPr>
          <p:cNvPr id="177" name="Google Shape;177;p38"/>
          <p:cNvSpPr txBox="1"/>
          <p:nvPr>
            <p:ph idx="3" type="subTitle"/>
          </p:nvPr>
        </p:nvSpPr>
        <p:spPr>
          <a:xfrm>
            <a:off x="5742200" y="3148075"/>
            <a:ext cx="2639700" cy="10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QA models will make chatbots that are capable of understanding deep contextual data</a:t>
            </a:r>
            <a:endParaRPr/>
          </a:p>
        </p:txBody>
      </p:sp>
      <p:sp>
        <p:nvSpPr>
          <p:cNvPr id="178" name="Google Shape;178;p38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</a:t>
            </a:r>
            <a:endParaRPr/>
          </a:p>
        </p:txBody>
      </p:sp>
      <p:sp>
        <p:nvSpPr>
          <p:cNvPr id="179" name="Google Shape;179;p38"/>
          <p:cNvSpPr txBox="1"/>
          <p:nvPr>
            <p:ph idx="5" type="subTitle"/>
          </p:nvPr>
        </p:nvSpPr>
        <p:spPr>
          <a:xfrm>
            <a:off x="887350" y="3163975"/>
            <a:ext cx="2389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algorithgms make the Natural Language Processing possible</a:t>
            </a:r>
            <a:endParaRPr/>
          </a:p>
        </p:txBody>
      </p:sp>
      <p:sp>
        <p:nvSpPr>
          <p:cNvPr id="180" name="Google Shape;180;p38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1" name="Google Shape;181;p38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2" name="Google Shape;182;p38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83" name="Google Shape;183;p38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84" name="Google Shape;184;p38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9"/>
          <p:cNvSpPr txBox="1"/>
          <p:nvPr>
            <p:ph idx="1" type="subTitle"/>
          </p:nvPr>
        </p:nvSpPr>
        <p:spPr>
          <a:xfrm>
            <a:off x="2481900" y="454315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</a:t>
            </a:r>
            <a:r>
              <a:rPr lang="en"/>
              <a:t>Sundar Pichai, CEO of Google</a:t>
            </a:r>
            <a:endParaRPr/>
          </a:p>
        </p:txBody>
      </p:sp>
      <p:sp>
        <p:nvSpPr>
          <p:cNvPr id="190" name="Google Shape;190;p39"/>
          <p:cNvSpPr txBox="1"/>
          <p:nvPr>
            <p:ph type="ctrTitle"/>
          </p:nvPr>
        </p:nvSpPr>
        <p:spPr>
          <a:xfrm>
            <a:off x="956250" y="999050"/>
            <a:ext cx="72315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Artificial intelligence and chatbots are reshaping the landscape of human-machine interaction, opening up new frontiers of efficiency, convenience, and personalized experiences.</a:t>
            </a:r>
            <a:r>
              <a:rPr lang="en"/>
              <a:t>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Haystack, </a:t>
            </a:r>
            <a:r>
              <a:rPr b="1" lang="en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Huggingface and Roberta QA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96" name="Google Shape;196;p40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Hugging Face</a:t>
            </a:r>
            <a:r>
              <a:rPr lang="en" sz="1200"/>
              <a:t> is a company and an open-source community that focuses on developing state-of-the-art natural language processing (NLP) technologies</a:t>
            </a:r>
            <a:endParaRPr sz="12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Robert QA</a:t>
            </a:r>
            <a:r>
              <a:rPr lang="en" sz="1200"/>
              <a:t> refers to a fine-tuned version of the RoBERTa language model that is specifically trained for the task of question answering</a:t>
            </a:r>
            <a:endParaRPr sz="1200"/>
          </a:p>
        </p:txBody>
      </p:sp>
      <p:cxnSp>
        <p:nvCxnSpPr>
          <p:cNvPr id="197" name="Google Shape;197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/>
          <p:nvPr>
            <p:ph idx="4" type="title"/>
          </p:nvPr>
        </p:nvSpPr>
        <p:spPr>
          <a:xfrm>
            <a:off x="953625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OPEN-SOURCE</a:t>
            </a:r>
            <a:endParaRPr/>
          </a:p>
        </p:txBody>
      </p:sp>
      <p:cxnSp>
        <p:nvCxnSpPr>
          <p:cNvPr id="203" name="Google Shape;203;p41"/>
          <p:cNvCxnSpPr/>
          <p:nvPr/>
        </p:nvCxnSpPr>
        <p:spPr>
          <a:xfrm>
            <a:off x="1041375" y="414125"/>
            <a:ext cx="2415300" cy="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04" name="Google Shape;204;p41"/>
          <p:cNvSpPr txBox="1"/>
          <p:nvPr>
            <p:ph type="title"/>
          </p:nvPr>
        </p:nvSpPr>
        <p:spPr>
          <a:xfrm>
            <a:off x="1937325" y="2358400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Haystack</a:t>
            </a:r>
            <a:endParaRPr/>
          </a:p>
        </p:txBody>
      </p:sp>
      <p:sp>
        <p:nvSpPr>
          <p:cNvPr id="205" name="Google Shape;205;p41"/>
          <p:cNvSpPr txBox="1"/>
          <p:nvPr>
            <p:ph idx="1" type="subTitle"/>
          </p:nvPr>
        </p:nvSpPr>
        <p:spPr>
          <a:xfrm>
            <a:off x="1937338" y="3051850"/>
            <a:ext cx="2390100" cy="9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latin typeface="Arial"/>
                <a:ea typeface="Arial"/>
                <a:cs typeface="Arial"/>
                <a:sym typeface="Arial"/>
              </a:rPr>
              <a:t>Haystack </a:t>
            </a:r>
            <a:r>
              <a:rPr lang="en" sz="1050">
                <a:latin typeface="Arial"/>
                <a:ea typeface="Arial"/>
                <a:cs typeface="Arial"/>
                <a:sym typeface="Arial"/>
              </a:rPr>
              <a:t>is an open-source natural language processing (NLP) framework that allows users to build and customize question-answering systems.</a:t>
            </a:r>
            <a:endParaRPr/>
          </a:p>
        </p:txBody>
      </p:sp>
      <p:sp>
        <p:nvSpPr>
          <p:cNvPr id="206" name="Google Shape;206;p41"/>
          <p:cNvSpPr txBox="1"/>
          <p:nvPr>
            <p:ph idx="2" type="title"/>
          </p:nvPr>
        </p:nvSpPr>
        <p:spPr>
          <a:xfrm>
            <a:off x="4816550" y="2358400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sp>
        <p:nvSpPr>
          <p:cNvPr id="207" name="Google Shape;207;p41"/>
          <p:cNvSpPr txBox="1"/>
          <p:nvPr>
            <p:ph idx="3" type="subTitle"/>
          </p:nvPr>
        </p:nvSpPr>
        <p:spPr>
          <a:xfrm>
            <a:off x="4816550" y="3043300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Transformers is a type of neural network architecture that has been used for natural language processing tasks such as language translation, question answering, and text summarization.</a:t>
            </a:r>
            <a:endParaRPr/>
          </a:p>
        </p:txBody>
      </p:sp>
      <p:cxnSp>
        <p:nvCxnSpPr>
          <p:cNvPr id="208" name="Google Shape;208;p41"/>
          <p:cNvCxnSpPr/>
          <p:nvPr/>
        </p:nvCxnSpPr>
        <p:spPr>
          <a:xfrm>
            <a:off x="2996475" y="2979323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09" name="Google Shape;209;p41"/>
          <p:cNvCxnSpPr/>
          <p:nvPr/>
        </p:nvCxnSpPr>
        <p:spPr>
          <a:xfrm>
            <a:off x="5875700" y="2979323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2"/>
                </a:solidFill>
                <a:highlight>
                  <a:schemeClr val="accent6"/>
                </a:highlight>
                <a:latin typeface="Montserrat"/>
                <a:ea typeface="Montserrat"/>
                <a:cs typeface="Montserrat"/>
                <a:sym typeface="Montserrat"/>
              </a:rPr>
              <a:t>Challenges in implementation of Roberta</a:t>
            </a:r>
            <a:endParaRPr b="1" sz="3500">
              <a:solidFill>
                <a:schemeClr val="lt2"/>
              </a:solidFill>
              <a:highlight>
                <a:schemeClr val="accent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5" name="Google Shape;215;p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16" name="Google Shape;216;p42"/>
          <p:cNvSpPr txBox="1"/>
          <p:nvPr>
            <p:ph type="title"/>
          </p:nvPr>
        </p:nvSpPr>
        <p:spPr>
          <a:xfrm>
            <a:off x="3538500" y="3194425"/>
            <a:ext cx="20670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Training data and fine-tuning</a:t>
            </a:r>
            <a:endParaRPr sz="1250">
              <a:highlight>
                <a:schemeClr val="dk1"/>
              </a:highlight>
            </a:endParaRPr>
          </a:p>
        </p:txBody>
      </p:sp>
      <p:sp>
        <p:nvSpPr>
          <p:cNvPr id="217" name="Google Shape;217;p42"/>
          <p:cNvSpPr txBox="1"/>
          <p:nvPr>
            <p:ph idx="2" type="title"/>
          </p:nvPr>
        </p:nvSpPr>
        <p:spPr>
          <a:xfrm>
            <a:off x="6028553" y="319442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Data preprocessing and tokenization</a:t>
            </a:r>
            <a:endParaRPr sz="1250">
              <a:highlight>
                <a:schemeClr val="dk1"/>
              </a:highlight>
            </a:endParaRPr>
          </a:p>
        </p:txBody>
      </p:sp>
      <p:sp>
        <p:nvSpPr>
          <p:cNvPr id="218" name="Google Shape;218;p42"/>
          <p:cNvSpPr txBox="1"/>
          <p:nvPr>
            <p:ph idx="5" type="title"/>
          </p:nvPr>
        </p:nvSpPr>
        <p:spPr>
          <a:xfrm>
            <a:off x="1315600" y="3072475"/>
            <a:ext cx="1532700" cy="82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Model size and computational requirements</a:t>
            </a:r>
            <a:endParaRPr sz="2000">
              <a:highlight>
                <a:schemeClr val="dk1"/>
              </a:highlight>
            </a:endParaRPr>
          </a:p>
        </p:txBody>
      </p:sp>
      <p:cxnSp>
        <p:nvCxnSpPr>
          <p:cNvPr id="219" name="Google Shape;219;p42"/>
          <p:cNvCxnSpPr/>
          <p:nvPr/>
        </p:nvCxnSpPr>
        <p:spPr>
          <a:xfrm>
            <a:off x="4436097" y="4070423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20" name="Google Shape;220;p42"/>
          <p:cNvCxnSpPr/>
          <p:nvPr/>
        </p:nvCxnSpPr>
        <p:spPr>
          <a:xfrm>
            <a:off x="6926150" y="4070423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21" name="Google Shape;221;p42"/>
          <p:cNvCxnSpPr/>
          <p:nvPr/>
        </p:nvCxnSpPr>
        <p:spPr>
          <a:xfrm>
            <a:off x="1946050" y="4070423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22" name="Google Shape;222;p42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42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42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2"/>
          <p:cNvSpPr txBox="1"/>
          <p:nvPr/>
        </p:nvSpPr>
        <p:spPr>
          <a:xfrm>
            <a:off x="1914400" y="1998588"/>
            <a:ext cx="37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sz="18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6" name="Google Shape;226;p42"/>
          <p:cNvSpPr txBox="1"/>
          <p:nvPr/>
        </p:nvSpPr>
        <p:spPr>
          <a:xfrm>
            <a:off x="4382250" y="1998588"/>
            <a:ext cx="37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sz="18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27" name="Google Shape;227;p42"/>
          <p:cNvSpPr txBox="1"/>
          <p:nvPr/>
        </p:nvSpPr>
        <p:spPr>
          <a:xfrm>
            <a:off x="6872300" y="1998588"/>
            <a:ext cx="37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sz="18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/>
          <p:nvPr>
            <p:ph type="title"/>
          </p:nvPr>
        </p:nvSpPr>
        <p:spPr>
          <a:xfrm>
            <a:off x="5337175" y="13733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Roberta Base Squad 2</a:t>
            </a:r>
            <a:endParaRPr/>
          </a:p>
        </p:txBody>
      </p:sp>
      <p:sp>
        <p:nvSpPr>
          <p:cNvPr id="233" name="Google Shape;233;p43"/>
          <p:cNvSpPr txBox="1"/>
          <p:nvPr>
            <p:ph idx="1" type="body"/>
          </p:nvPr>
        </p:nvSpPr>
        <p:spPr>
          <a:xfrm>
            <a:off x="5337175" y="2670075"/>
            <a:ext cx="33369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Top model in the Huggingface platform in terms of QA</a:t>
            </a:r>
            <a:endParaRPr/>
          </a:p>
        </p:txBody>
      </p:sp>
      <p:cxnSp>
        <p:nvCxnSpPr>
          <p:cNvPr id="234" name="Google Shape;234;p43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35" name="Google Shape;235;p43"/>
          <p:cNvPicPr preferRelativeResize="0"/>
          <p:nvPr/>
        </p:nvPicPr>
        <p:blipFill rotWithShape="1">
          <a:blip r:embed="rId3">
            <a:alphaModFix/>
          </a:blip>
          <a:srcRect b="0" l="0" r="49438" t="0"/>
          <a:stretch/>
        </p:blipFill>
        <p:spPr>
          <a:xfrm>
            <a:off x="188025" y="807775"/>
            <a:ext cx="4623300" cy="3654900"/>
          </a:xfrm>
          <a:prstGeom prst="flowChartAlternateProcess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take for testing simple QA models</a:t>
            </a:r>
            <a:endParaRPr/>
          </a:p>
        </p:txBody>
      </p:sp>
      <p:sp>
        <p:nvSpPr>
          <p:cNvPr id="241" name="Google Shape;241;p44"/>
          <p:cNvSpPr txBox="1"/>
          <p:nvPr>
            <p:ph idx="2" type="body"/>
          </p:nvPr>
        </p:nvSpPr>
        <p:spPr>
          <a:xfrm>
            <a:off x="4703375" y="1923175"/>
            <a:ext cx="3468900" cy="22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Installing Haystack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Initialize Document Store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Prepare the documents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Initialize the retriever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Initialize the reader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 a Pipeline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●"/>
            </a:pPr>
            <a:r>
              <a:rPr lang="en"/>
              <a:t>Ask a question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2" name="Google Shape;242;p44"/>
          <p:cNvSpPr txBox="1"/>
          <p:nvPr>
            <p:ph type="title"/>
          </p:nvPr>
        </p:nvSpPr>
        <p:spPr>
          <a:xfrm>
            <a:off x="938500" y="445025"/>
            <a:ext cx="3516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review on </a:t>
            </a:r>
            <a:r>
              <a:rPr lang="en"/>
              <a:t>building</a:t>
            </a:r>
            <a:r>
              <a:rPr lang="en"/>
              <a:t> QA model using Haystack</a:t>
            </a:r>
            <a:endParaRPr/>
          </a:p>
        </p:txBody>
      </p:sp>
      <p:cxnSp>
        <p:nvCxnSpPr>
          <p:cNvPr id="243" name="Google Shape;243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